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85" r:id="rId2"/>
    <p:sldId id="386" r:id="rId3"/>
    <p:sldId id="399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ы для заполнения" id="{840C10D2-1940-4111-8E13-4AAE61551D79}">
          <p14:sldIdLst>
            <p14:sldId id="385"/>
            <p14:sldId id="386"/>
            <p14:sldId id="399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2" userDrawn="1">
          <p15:clr>
            <a:srgbClr val="A4A3A4"/>
          </p15:clr>
        </p15:guide>
        <p15:guide id="2" pos="468" userDrawn="1">
          <p15:clr>
            <a:srgbClr val="A4A3A4"/>
          </p15:clr>
        </p15:guide>
        <p15:guide id="3" orient="horz" pos="4263" userDrawn="1">
          <p15:clr>
            <a:srgbClr val="A4A3A4"/>
          </p15:clr>
        </p15:guide>
        <p15:guide id="4" pos="7295" userDrawn="1">
          <p15:clr>
            <a:srgbClr val="A4A3A4"/>
          </p15:clr>
        </p15:guide>
        <p15:guide id="5" pos="4120" userDrawn="1">
          <p15:clr>
            <a:srgbClr val="A4A3A4"/>
          </p15:clr>
        </p15:guide>
        <p15:guide id="6" pos="4346" userDrawn="1">
          <p15:clr>
            <a:srgbClr val="A4A3A4"/>
          </p15:clr>
        </p15:guide>
        <p15:guide id="7" pos="7998" userDrawn="1">
          <p15:clr>
            <a:srgbClr val="A4A3A4"/>
          </p15:clr>
        </p15:guide>
        <p15:guide id="8" orient="horz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нка Силиванов" initials="ГС" lastIdx="1" clrIdx="0"/>
  <p:cmAuthor id="2" name="Тимофей Гандзий" initials="ТГ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DE8"/>
    <a:srgbClr val="313283"/>
    <a:srgbClr val="7DD4FF"/>
    <a:srgbClr val="F7233D"/>
    <a:srgbClr val="F37321"/>
    <a:srgbClr val="EAE3CF"/>
    <a:srgbClr val="FBC100"/>
    <a:srgbClr val="A7C600"/>
    <a:srgbClr val="81D0F4"/>
    <a:srgbClr val="003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5342" autoAdjust="0"/>
  </p:normalViewPr>
  <p:slideViewPr>
    <p:cSldViewPr snapToGrid="0">
      <p:cViewPr varScale="1">
        <p:scale>
          <a:sx n="75" d="100"/>
          <a:sy n="75" d="100"/>
        </p:scale>
        <p:origin x="629" y="48"/>
      </p:cViewPr>
      <p:guideLst>
        <p:guide orient="horz" pos="1292"/>
        <p:guide pos="468"/>
        <p:guide orient="horz" pos="4263"/>
        <p:guide pos="7295"/>
        <p:guide pos="4120"/>
        <p:guide pos="4346"/>
        <p:guide pos="7998"/>
        <p:guide orient="horz" pos="2381"/>
      </p:guideLst>
    </p:cSldViewPr>
  </p:slideViewPr>
  <p:outlineViewPr>
    <p:cViewPr>
      <p:scale>
        <a:sx n="100" d="100"/>
        <a:sy n="100" d="100"/>
      </p:scale>
      <p:origin x="0" y="-94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8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B65E490-6793-4353-971C-5E0BAA6C6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8ADC4-7E47-4CEC-83A8-195C3C56D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C7E51-F064-4055-AE9C-262778815824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D2B0F8-7EFB-4C8D-8AF0-D44B6B6DB6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39B8F-FD30-473D-85D8-945749AA59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15F5-C0F0-4512-B897-561703816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02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6A4D-E2E1-4A6D-BF7D-2568F8C9F60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51DC7-8865-40AC-A29F-F31537444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72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1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9E26B-74CE-40D1-8734-8A634B674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284EED3-9A98-443F-829A-23DADD8A488D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D1792E-33F3-49DD-A938-08C37D77B087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5E083E-CFF9-425A-A61F-909B5C573A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1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9E26B-74CE-40D1-8734-8A634B674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284EED3-9A98-443F-829A-23DADD8A488D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D1792E-33F3-49DD-A938-08C37D77B087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6925C-78B5-495A-BFBB-C409A3F0EB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9E26B-74CE-40D1-8734-8A634B674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284EED3-9A98-443F-829A-23DADD8A488D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D1792E-33F3-49DD-A938-08C37D77B087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6925C-78B5-495A-BFBB-C409A3F0EB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90FB7C9E-FDCF-4F45-8BD7-68AA9CC9A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51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0150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8" name="Текст 5">
            <a:extLst>
              <a:ext uri="{FF2B5EF4-FFF2-40B4-BE49-F238E27FC236}">
                <a16:creationId xmlns:a16="http://schemas.microsoft.com/office/drawing/2014/main" id="{DEEE61BB-DB09-474F-903E-94C46AD82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2311" y="2362200"/>
            <a:ext cx="56769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3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56" y="1244600"/>
            <a:ext cx="5676900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8" name="Текст 5">
            <a:extLst>
              <a:ext uri="{FF2B5EF4-FFF2-40B4-BE49-F238E27FC236}">
                <a16:creationId xmlns:a16="http://schemas.microsoft.com/office/drawing/2014/main" id="{DEEE61BB-DB09-474F-903E-94C46AD82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4854" y="1255485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ADE0A59-6807-4930-82EF-83BC54785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4854" y="2652891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FB735D46-7BBF-4B52-82BA-1F497E615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856" y="2662238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6013E5BE-DF75-4C55-B556-D0247A546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56" y="4325256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8758A073-B72E-4CAA-BA3B-A71BAF61C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4854" y="4202640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7EA1F6-8596-43E5-A2F3-8FDEF8B10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856" y="490539"/>
            <a:ext cx="1217345" cy="166166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9FE6CB-FAC4-4465-BF35-B5CBAB3D5B08}"/>
              </a:ext>
            </a:extLst>
          </p:cNvPr>
          <p:cNvCxnSpPr>
            <a:cxnSpLocks/>
          </p:cNvCxnSpPr>
          <p:nvPr userDrawn="1"/>
        </p:nvCxnSpPr>
        <p:spPr>
          <a:xfrm>
            <a:off x="754856" y="790959"/>
            <a:ext cx="11924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1C0BF8-C3D2-4058-BFBD-D55C9F32375D}"/>
              </a:ext>
            </a:extLst>
          </p:cNvPr>
          <p:cNvSpPr txBox="1">
            <a:spLocks/>
          </p:cNvSpPr>
          <p:nvPr userDrawn="1"/>
        </p:nvSpPr>
        <p:spPr>
          <a:xfrm>
            <a:off x="9763304" y="6869990"/>
            <a:ext cx="3023949" cy="232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7110C7-4AC6-4552-8629-9149A573ED6D}" type="slidenum">
              <a:rPr lang="ru-RU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B45BA7D-9A0B-4CBD-9ED5-BB626CECF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56" y="1244600"/>
            <a:ext cx="5676900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6D2697-4E0C-40A2-8C90-D84EE658F6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0178" y="519120"/>
            <a:ext cx="1139033" cy="151871"/>
          </a:xfrm>
          <a:prstGeom prst="rect">
            <a:avLst/>
          </a:prstGeom>
        </p:spPr>
      </p:pic>
      <p:sp>
        <p:nvSpPr>
          <p:cNvPr id="8" name="Текст 5">
            <a:extLst>
              <a:ext uri="{FF2B5EF4-FFF2-40B4-BE49-F238E27FC236}">
                <a16:creationId xmlns:a16="http://schemas.microsoft.com/office/drawing/2014/main" id="{DEEE61BB-DB09-474F-903E-94C46AD82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4854" y="1255485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ADE0A59-6807-4930-82EF-83BC54785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4854" y="2652891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FB735D46-7BBF-4B52-82BA-1F497E615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856" y="2662238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6013E5BE-DF75-4C55-B556-D0247A546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56" y="4325256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8758A073-B72E-4CAA-BA3B-A71BAF61C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4854" y="4202640"/>
            <a:ext cx="5676900" cy="11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93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3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9" r:id="rId4"/>
    <p:sldLayoutId id="2147483677" r:id="rId5"/>
    <p:sldLayoutId id="2147483678" r:id="rId6"/>
    <p:sldLayoutId id="2147483680" r:id="rId7"/>
    <p:sldLayoutId id="2147483676" r:id="rId8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C3981DC-CED9-4518-997F-4C52F9961D43}"/>
              </a:ext>
            </a:extLst>
          </p:cNvPr>
          <p:cNvGrpSpPr/>
          <p:nvPr/>
        </p:nvGrpSpPr>
        <p:grpSpPr>
          <a:xfrm>
            <a:off x="-1" y="4292187"/>
            <a:ext cx="13439776" cy="3267488"/>
            <a:chOff x="-1" y="4292187"/>
            <a:chExt cx="13439776" cy="3267488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3F43C79-F71A-4E49-96AA-0E0F148656BB}"/>
                </a:ext>
              </a:extLst>
            </p:cNvPr>
            <p:cNvGrpSpPr/>
            <p:nvPr/>
          </p:nvGrpSpPr>
          <p:grpSpPr>
            <a:xfrm>
              <a:off x="10303393" y="4292187"/>
              <a:ext cx="3136382" cy="3267488"/>
              <a:chOff x="10303393" y="3723208"/>
              <a:chExt cx="3136382" cy="3267488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91A66E1-4345-4C00-B4A6-31E944CC445E}"/>
                  </a:ext>
                </a:extLst>
              </p:cNvPr>
              <p:cNvSpPr/>
              <p:nvPr/>
            </p:nvSpPr>
            <p:spPr>
              <a:xfrm>
                <a:off x="11871583" y="3723208"/>
                <a:ext cx="1568192" cy="3267485"/>
              </a:xfrm>
              <a:prstGeom prst="rect">
                <a:avLst/>
              </a:prstGeom>
              <a:solidFill>
                <a:srgbClr val="F723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7233D"/>
                  </a:solidFill>
                </a:endParaRP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28E9645-E07A-4247-B327-113928D70CA6}"/>
                  </a:ext>
                </a:extLst>
              </p:cNvPr>
              <p:cNvSpPr/>
              <p:nvPr/>
            </p:nvSpPr>
            <p:spPr>
              <a:xfrm>
                <a:off x="10303393" y="3723209"/>
                <a:ext cx="1568192" cy="3267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бедренный треугольник 11">
                <a:extLst>
                  <a:ext uri="{FF2B5EF4-FFF2-40B4-BE49-F238E27FC236}">
                    <a16:creationId xmlns:a16="http://schemas.microsoft.com/office/drawing/2014/main" id="{66FF09D5-B7D0-472C-85D8-E22127A64CF3}"/>
                  </a:ext>
                </a:extLst>
              </p:cNvPr>
              <p:cNvSpPr/>
              <p:nvPr/>
            </p:nvSpPr>
            <p:spPr>
              <a:xfrm rot="5400000">
                <a:off x="9383026" y="4643579"/>
                <a:ext cx="3267484" cy="1426749"/>
              </a:xfrm>
              <a:prstGeom prst="triangle">
                <a:avLst>
                  <a:gd name="adj" fmla="val 50000"/>
                </a:avLst>
              </a:prstGeom>
              <a:solidFill>
                <a:srgbClr val="F723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Равнобедренный треугольник 12">
                <a:extLst>
                  <a:ext uri="{FF2B5EF4-FFF2-40B4-BE49-F238E27FC236}">
                    <a16:creationId xmlns:a16="http://schemas.microsoft.com/office/drawing/2014/main" id="{E4A5D74D-32A9-4EDD-B73E-498FD2A4109E}"/>
                  </a:ext>
                </a:extLst>
              </p:cNvPr>
              <p:cNvSpPr/>
              <p:nvPr/>
            </p:nvSpPr>
            <p:spPr>
              <a:xfrm rot="5400000">
                <a:off x="10951217" y="4643578"/>
                <a:ext cx="3267484" cy="1426749"/>
              </a:xfrm>
              <a:prstGeom prst="triangle">
                <a:avLst>
                  <a:gd name="adj" fmla="val 50000"/>
                </a:avLst>
              </a:prstGeom>
              <a:solidFill>
                <a:srgbClr val="7DD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73E5DCF-1AFD-46F5-9B88-84C1FECCA220}"/>
                </a:ext>
              </a:extLst>
            </p:cNvPr>
            <p:cNvSpPr/>
            <p:nvPr/>
          </p:nvSpPr>
          <p:spPr>
            <a:xfrm>
              <a:off x="-1" y="4292190"/>
              <a:ext cx="10303393" cy="3267485"/>
            </a:xfrm>
            <a:prstGeom prst="rect">
              <a:avLst/>
            </a:prstGeom>
            <a:solidFill>
              <a:srgbClr val="F72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B694F70-46F1-4735-849C-F9EC05AEE77D}"/>
              </a:ext>
            </a:extLst>
          </p:cNvPr>
          <p:cNvSpPr txBox="1"/>
          <p:nvPr/>
        </p:nvSpPr>
        <p:spPr>
          <a:xfrm>
            <a:off x="742949" y="1073462"/>
            <a:ext cx="9886575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0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фильм:купеческий нижний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3B01CB-2C0B-40BB-BE94-7A8830A2F317}"/>
              </a:ext>
            </a:extLst>
          </p:cNvPr>
          <p:cNvSpPr txBox="1"/>
          <p:nvPr/>
        </p:nvSpPr>
        <p:spPr>
          <a:xfrm>
            <a:off x="742950" y="2790474"/>
            <a:ext cx="988657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700" cap="all" spc="200" dirty="0">
                <a:latin typeface="Arial" panose="020B0604020202020204" pitchFamily="34" charset="0"/>
                <a:cs typeface="Arial" panose="020B0604020202020204" pitchFamily="34" charset="0"/>
              </a:rPr>
              <a:t>Автор: зонтаг франц владимирович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E30093-6E26-4368-AFBB-2EA6E49C4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950" y="6488504"/>
            <a:ext cx="2138535" cy="2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7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3B00D7A-B30F-4D39-9BC7-AD64AE203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2051050"/>
            <a:ext cx="7715249" cy="4681538"/>
          </a:xfrm>
        </p:spPr>
        <p:txBody>
          <a:bodyPr anchor="ctr"/>
          <a:lstStyle/>
          <a:p>
            <a:r>
              <a:rPr lang="ru-RU" dirty="0"/>
              <a:t>Фильмов на подобные темы в Нижнем Новгороде еще не снимали, проект вне конкуренции.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23379-B94D-414A-97FD-3A2B69A952F1}"/>
              </a:ext>
            </a:extLst>
          </p:cNvPr>
          <p:cNvSpPr txBox="1"/>
          <p:nvPr/>
        </p:nvSpPr>
        <p:spPr>
          <a:xfrm>
            <a:off x="724147" y="1332346"/>
            <a:ext cx="8851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Конкурентные преимущества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76584-46D2-4FBB-B678-5BBC641AF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5909" y="3811996"/>
            <a:ext cx="774143" cy="97866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F1AA05E-290C-402C-9183-066D04D2C03D}"/>
              </a:ext>
            </a:extLst>
          </p:cNvPr>
          <p:cNvCxnSpPr>
            <a:cxnSpLocks/>
          </p:cNvCxnSpPr>
          <p:nvPr/>
        </p:nvCxnSpPr>
        <p:spPr>
          <a:xfrm>
            <a:off x="9289142" y="2051050"/>
            <a:ext cx="0" cy="4681538"/>
          </a:xfrm>
          <a:prstGeom prst="line">
            <a:avLst/>
          </a:prstGeom>
          <a:ln>
            <a:solidFill>
              <a:srgbClr val="F7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A73E6-E2ED-4633-A388-92DE0DDF9132}"/>
              </a:ext>
            </a:extLst>
          </p:cNvPr>
          <p:cNvSpPr txBox="1"/>
          <p:nvPr/>
        </p:nvSpPr>
        <p:spPr>
          <a:xfrm>
            <a:off x="723898" y="1332346"/>
            <a:ext cx="8851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проекта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A9D590-5C21-4DE7-A79C-730B5A170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21434"/>
              </p:ext>
            </p:extLst>
          </p:nvPr>
        </p:nvGraphicFramePr>
        <p:xfrm>
          <a:off x="750092" y="2057688"/>
          <a:ext cx="12051509" cy="454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388">
                  <a:extLst>
                    <a:ext uri="{9D8B030D-6E8A-4147-A177-3AD203B41FA5}">
                      <a16:colId xmlns:a16="http://schemas.microsoft.com/office/drawing/2014/main" val="3323506537"/>
                    </a:ext>
                  </a:extLst>
                </a:gridCol>
                <a:gridCol w="4539854">
                  <a:extLst>
                    <a:ext uri="{9D8B030D-6E8A-4147-A177-3AD203B41FA5}">
                      <a16:colId xmlns:a16="http://schemas.microsoft.com/office/drawing/2014/main" val="3520586504"/>
                    </a:ext>
                  </a:extLst>
                </a:gridCol>
                <a:gridCol w="1767959">
                  <a:extLst>
                    <a:ext uri="{9D8B030D-6E8A-4147-A177-3AD203B41FA5}">
                      <a16:colId xmlns:a16="http://schemas.microsoft.com/office/drawing/2014/main" val="3059744833"/>
                    </a:ext>
                  </a:extLst>
                </a:gridCol>
                <a:gridCol w="5347308">
                  <a:extLst>
                    <a:ext uri="{9D8B030D-6E8A-4147-A177-3AD203B41FA5}">
                      <a16:colId xmlns:a16="http://schemas.microsoft.com/office/drawing/2014/main" val="2939158215"/>
                    </a:ext>
                  </a:extLst>
                </a:gridCol>
              </a:tblGrid>
              <a:tr h="7493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Этап/задача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680727"/>
                  </a:ext>
                </a:extLst>
              </a:tr>
              <a:tr h="94924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Написание сценария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Готовый сценарий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020800"/>
                  </a:ext>
                </a:extLst>
              </a:tr>
              <a:tr h="94924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исторической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собрана в достаточном количестве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978674"/>
                  </a:ext>
                </a:extLst>
              </a:tr>
              <a:tr h="94924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Съемки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июнь-июль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Видеоматериал отснят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258918"/>
                  </a:ext>
                </a:extLst>
              </a:tr>
              <a:tr h="94924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Монтаж 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июль-август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Монтирование видеоматериала выполнено 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71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A971C-C698-4B85-A051-531ED91C9AE1}"/>
              </a:ext>
            </a:extLst>
          </p:cNvPr>
          <p:cNvSpPr txBox="1"/>
          <p:nvPr/>
        </p:nvSpPr>
        <p:spPr>
          <a:xfrm>
            <a:off x="733673" y="1068186"/>
            <a:ext cx="8851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смета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A3E9C64-5284-4797-AFAE-C3B596D74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89614"/>
              </p:ext>
            </p:extLst>
          </p:nvPr>
        </p:nvGraphicFramePr>
        <p:xfrm>
          <a:off x="611753" y="1894899"/>
          <a:ext cx="11807593" cy="4757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554">
                  <a:extLst>
                    <a:ext uri="{9D8B030D-6E8A-4147-A177-3AD203B41FA5}">
                      <a16:colId xmlns:a16="http://schemas.microsoft.com/office/drawing/2014/main" val="233905066"/>
                    </a:ext>
                  </a:extLst>
                </a:gridCol>
                <a:gridCol w="2780013">
                  <a:extLst>
                    <a:ext uri="{9D8B030D-6E8A-4147-A177-3AD203B41FA5}">
                      <a16:colId xmlns:a16="http://schemas.microsoft.com/office/drawing/2014/main" val="44856271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38627286"/>
                    </a:ext>
                  </a:extLst>
                </a:gridCol>
                <a:gridCol w="3027680">
                  <a:extLst>
                    <a:ext uri="{9D8B030D-6E8A-4147-A177-3AD203B41FA5}">
                      <a16:colId xmlns:a16="http://schemas.microsoft.com/office/drawing/2014/main" val="2774521221"/>
                    </a:ext>
                  </a:extLst>
                </a:gridCol>
                <a:gridCol w="3173746">
                  <a:extLst>
                    <a:ext uri="{9D8B030D-6E8A-4147-A177-3AD203B41FA5}">
                      <a16:colId xmlns:a16="http://schemas.microsoft.com/office/drawing/2014/main" val="3093883563"/>
                    </a:ext>
                  </a:extLst>
                </a:gridCol>
              </a:tblGrid>
              <a:tr h="5454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№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Наименование расходов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Стоимость (руб.)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(руб.)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Запрашиваемая Сумма (руб.)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373168"/>
                  </a:ext>
                </a:extLst>
              </a:tr>
              <a:tr h="3699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Операторская работа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772330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Монтаж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319683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Постпродакшн 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054336"/>
                  </a:ext>
                </a:extLst>
              </a:tr>
              <a:tr h="3688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Аэросъемка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762253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Трансфер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5281344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Привлечение экспертов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541889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Закадровое озвучание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54680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Написание сценария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442490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Аренда оборудования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3104087"/>
                  </a:ext>
                </a:extLst>
              </a:tr>
              <a:tr h="38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Работа в кадре (стендап)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876234"/>
                  </a:ext>
                </a:extLst>
              </a:tr>
              <a:tr h="37095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100 000 </a:t>
                      </a: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84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sz="1984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84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sz="1984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3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1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3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3439775" cy="7559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9968A-4CC6-4309-B561-D4DA5A249EE8}"/>
              </a:ext>
            </a:extLst>
          </p:cNvPr>
          <p:cNvSpPr txBox="1"/>
          <p:nvPr/>
        </p:nvSpPr>
        <p:spPr>
          <a:xfrm>
            <a:off x="887384" y="880137"/>
            <a:ext cx="5295258" cy="1445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Команда проекта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BCA2204-4296-489E-93DC-9765077AF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383" y="2504616"/>
            <a:ext cx="5188515" cy="41764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Франц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Зонтаг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режиссер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актер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кадре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Алексей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Власов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оператор-постановщик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монтаж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 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Никита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Духник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аэро-видео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+mn-lt"/>
                <a:cs typeface="+mn-cs"/>
              </a:rPr>
              <a:t>фото-съёмка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+mn-cs"/>
              </a:rPr>
              <a:t> </a:t>
            </a:r>
          </a:p>
          <a:p>
            <a:pPr defTabSz="914400"/>
            <a:endParaRPr lang="en-US" sz="22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8" name="Рисунок 7" descr="Изображение выглядит как внешний, небо, земля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F69462C2-60F4-2D4D-8F24-3DCA6636C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28" y="1110344"/>
            <a:ext cx="4797903" cy="59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5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3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3E2D1-983B-4165-86A8-E11CC203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421" y="2217257"/>
            <a:ext cx="7952932" cy="4061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77EAFE-1426-40BE-BD43-22B58C2F459A}"/>
              </a:ext>
            </a:extLst>
          </p:cNvPr>
          <p:cNvSpPr txBox="1"/>
          <p:nvPr/>
        </p:nvSpPr>
        <p:spPr>
          <a:xfrm>
            <a:off x="742950" y="2354950"/>
            <a:ext cx="1182766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200" b="1" spc="1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Название проекта: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F8E6B-B4E6-4E74-AC46-164BC51B56B4}"/>
              </a:ext>
            </a:extLst>
          </p:cNvPr>
          <p:cNvSpPr txBox="1"/>
          <p:nvPr/>
        </p:nvSpPr>
        <p:spPr>
          <a:xfrm>
            <a:off x="742950" y="3285221"/>
            <a:ext cx="5032671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Франц Зонтаг</a:t>
            </a:r>
          </a:p>
          <a:p>
            <a:pPr>
              <a:spcBef>
                <a:spcPts val="2400"/>
              </a:spcBef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Масштаб: всероссийский</a:t>
            </a:r>
          </a:p>
          <a:p>
            <a:pPr>
              <a:spcBef>
                <a:spcPts val="2400"/>
              </a:spcBef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Стадия реализации: написание сценария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DB0BD-D7F0-42E2-83CE-DFB8D7F77E4B}"/>
              </a:ext>
            </a:extLst>
          </p:cNvPr>
          <p:cNvSpPr txBox="1"/>
          <p:nvPr/>
        </p:nvSpPr>
        <p:spPr>
          <a:xfrm>
            <a:off x="6899275" y="3285221"/>
            <a:ext cx="572469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реализации: май-август 2021</a:t>
            </a:r>
          </a:p>
          <a:p>
            <a:pPr>
              <a:spcBef>
                <a:spcPts val="2400"/>
              </a:spcBef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проекта: 100000</a:t>
            </a:r>
          </a:p>
          <a:p>
            <a:pPr>
              <a:spcBef>
                <a:spcPts val="2400"/>
              </a:spcBef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73CF9-2487-4212-94AA-1164157D1C70}"/>
              </a:ext>
            </a:extLst>
          </p:cNvPr>
          <p:cNvSpPr txBox="1"/>
          <p:nvPr/>
        </p:nvSpPr>
        <p:spPr>
          <a:xfrm>
            <a:off x="724147" y="1332346"/>
            <a:ext cx="8851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Общая информация по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195939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315C1-608D-4FDE-8955-1BAF463A7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07" y="1421885"/>
            <a:ext cx="3932027" cy="5134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9D5D9E-9E2D-49B6-986E-31167C7DAC81}"/>
              </a:ext>
            </a:extLst>
          </p:cNvPr>
          <p:cNvSpPr txBox="1"/>
          <p:nvPr/>
        </p:nvSpPr>
        <p:spPr>
          <a:xfrm>
            <a:off x="6410521" y="3656952"/>
            <a:ext cx="1417723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Медиа проекты и кино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C200D-5425-424B-847B-6D948D3481A1}"/>
              </a:ext>
            </a:extLst>
          </p:cNvPr>
          <p:cNvSpPr txBox="1"/>
          <p:nvPr/>
        </p:nvSpPr>
        <p:spPr>
          <a:xfrm>
            <a:off x="724147" y="1332346"/>
            <a:ext cx="80769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Привязка проекта к 800-летию нижнего новгорода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03FE86E-444E-4783-8479-88EBC66E5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147" y="2335947"/>
            <a:ext cx="5370833" cy="4357687"/>
          </a:xfrm>
        </p:spPr>
        <p:txBody>
          <a:bodyPr anchor="ctr"/>
          <a:lstStyle/>
          <a:p>
            <a:r>
              <a:rPr lang="ru-RU" dirty="0"/>
              <a:t>800</a:t>
            </a:r>
            <a:r>
              <a:rPr lang="en-GB" dirty="0"/>
              <a:t>-</a:t>
            </a:r>
            <a:r>
              <a:rPr lang="ru-RU" dirty="0" err="1"/>
              <a:t>летие</a:t>
            </a:r>
            <a:r>
              <a:rPr lang="ru-RU" dirty="0"/>
              <a:t> Нижнего Новгорода это важное историческое событие и отличный повод рассказать его жителям об истории Нижегородского купечества, которое прославило город в </a:t>
            </a:r>
            <a:r>
              <a:rPr lang="en-GB" dirty="0"/>
              <a:t>XIX </a:t>
            </a:r>
            <a:r>
              <a:rPr lang="ru-RU" dirty="0"/>
              <a:t>веке.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262" y="2335947"/>
            <a:ext cx="1012242" cy="10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9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D2CF219-BC5E-4809-BF78-57C17E846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5" y="2051050"/>
            <a:ext cx="6614431" cy="4727348"/>
          </a:xfrm>
        </p:spPr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С помощью фильма о купцах Нижнего Новгорода я бы хотел рассказать людям о выдающихся предпринимателях своего времени, об истории их успеха, их достижениях, нравах и о том, какое огромное влияние они оказали на формирование духа города, его ментальности и индивидуальных особенностей. Таким образом, фильм может послужить наглядным пособием того, каким был Нижний Новгород на протяжении нескольких веков, и стать полезным историческим и культурным материалом, созданным в соответствии с последними тенденциями  документального жанра.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BE80-5B3E-4310-8FF5-808F6CFE5B04}"/>
              </a:ext>
            </a:extLst>
          </p:cNvPr>
          <p:cNvSpPr txBox="1"/>
          <p:nvPr/>
        </p:nvSpPr>
        <p:spPr>
          <a:xfrm>
            <a:off x="724147" y="1332346"/>
            <a:ext cx="8076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1E057-8619-42AC-A349-044E585B0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401" r="10503" b="3280"/>
          <a:stretch/>
        </p:blipFill>
        <p:spPr>
          <a:xfrm>
            <a:off x="6746508" y="792163"/>
            <a:ext cx="6693267" cy="67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BEE9C11-BC40-49FF-BEE2-C677EA807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5" y="2051051"/>
            <a:ext cx="7600949" cy="4681537"/>
          </a:xfrm>
        </p:spPr>
        <p:txBody>
          <a:bodyPr anchor="ctr"/>
          <a:lstStyle/>
          <a:p>
            <a:r>
              <a:rPr lang="ru-RU" dirty="0"/>
              <a:t>Познакомить зрителей с историей знаменитых купеческих династий.</a:t>
            </a:r>
            <a:endParaRPr lang="en-GB" dirty="0"/>
          </a:p>
          <a:p>
            <a:endParaRPr lang="en-GB" dirty="0"/>
          </a:p>
          <a:p>
            <a:r>
              <a:rPr lang="ru-RU" dirty="0"/>
              <a:t>Предоставить видео материал, чтобы наглядно передать основные исторические факты и события, связанные с историей купечества.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78C541-D399-4CB3-985E-9441A314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9664" y="3928009"/>
            <a:ext cx="746635" cy="746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85180-4BE9-4286-AF1E-80CEBE2185C1}"/>
              </a:ext>
            </a:extLst>
          </p:cNvPr>
          <p:cNvSpPr txBox="1"/>
          <p:nvPr/>
        </p:nvSpPr>
        <p:spPr>
          <a:xfrm>
            <a:off x="724147" y="1332346"/>
            <a:ext cx="8076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 проекта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36FC93D-3C5E-4983-9926-9C804F8ADF5F}"/>
              </a:ext>
            </a:extLst>
          </p:cNvPr>
          <p:cNvCxnSpPr/>
          <p:nvPr/>
        </p:nvCxnSpPr>
        <p:spPr>
          <a:xfrm>
            <a:off x="9289142" y="2051050"/>
            <a:ext cx="0" cy="4681538"/>
          </a:xfrm>
          <a:prstGeom prst="line">
            <a:avLst/>
          </a:prstGeom>
          <a:ln>
            <a:solidFill>
              <a:srgbClr val="F7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0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7E81847-D577-400C-9217-7975DEED1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4" y="2051050"/>
            <a:ext cx="7600951" cy="4681536"/>
          </a:xfrm>
        </p:spPr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Сбор исторической информации.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Написание плана сценария.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Написание сценария.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Консультации с экспертами-краеведами.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Съемки сюжетов на заданную тему.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Постпродакшн, включающий в себя: монтаж видео, озвучание, рендеринг.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CF336-0552-4FA1-8D95-989DA0C98280}"/>
              </a:ext>
            </a:extLst>
          </p:cNvPr>
          <p:cNvSpPr txBox="1"/>
          <p:nvPr/>
        </p:nvSpPr>
        <p:spPr>
          <a:xfrm>
            <a:off x="743197" y="1332346"/>
            <a:ext cx="8076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задачи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79948-47F1-40C0-B517-C6A3601E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902" y="3885138"/>
            <a:ext cx="616160" cy="83238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F616C7-1750-4068-8659-95CEB0ED29ED}"/>
              </a:ext>
            </a:extLst>
          </p:cNvPr>
          <p:cNvCxnSpPr/>
          <p:nvPr/>
        </p:nvCxnSpPr>
        <p:spPr>
          <a:xfrm>
            <a:off x="9289142" y="2051050"/>
            <a:ext cx="0" cy="4681538"/>
          </a:xfrm>
          <a:prstGeom prst="line">
            <a:avLst/>
          </a:prstGeom>
          <a:ln>
            <a:solidFill>
              <a:srgbClr val="F7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4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C6EEEC-B10E-41C7-9F80-47F36B4A3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0081" y="3721918"/>
            <a:ext cx="685800" cy="910459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4E55C35B-06BA-4688-A1E1-056EBFDC2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5" y="2051050"/>
            <a:ext cx="7600950" cy="4681538"/>
          </a:xfrm>
        </p:spPr>
        <p:txBody>
          <a:bodyPr anchor="ctr"/>
          <a:lstStyle/>
          <a:p>
            <a:r>
              <a:rPr lang="ru-RU" dirty="0"/>
              <a:t>Проект поможет молодым предпринимателям вдохновиться примерами из деловой жизни выдающихся Нижегородских купцов.</a:t>
            </a:r>
          </a:p>
          <a:p>
            <a:r>
              <a:rPr lang="ru-RU" dirty="0"/>
              <a:t>Фильм будет доступен для просмотра на бесплатных </a:t>
            </a:r>
            <a:r>
              <a:rPr lang="ru-RU" dirty="0" err="1"/>
              <a:t>стриминговых</a:t>
            </a:r>
            <a:r>
              <a:rPr lang="ru-RU" dirty="0"/>
              <a:t> платформах, а так же может быть показан по телевидению.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39CCB-6108-4E2D-A12D-11DC51993D7C}"/>
              </a:ext>
            </a:extLst>
          </p:cNvPr>
          <p:cNvSpPr txBox="1"/>
          <p:nvPr/>
        </p:nvSpPr>
        <p:spPr>
          <a:xfrm>
            <a:off x="724147" y="1332346"/>
            <a:ext cx="8076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наследие проекта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822BD04-9C52-4CFA-B554-FC0486DC8E7C}"/>
              </a:ext>
            </a:extLst>
          </p:cNvPr>
          <p:cNvCxnSpPr/>
          <p:nvPr/>
        </p:nvCxnSpPr>
        <p:spPr>
          <a:xfrm>
            <a:off x="9289142" y="2051050"/>
            <a:ext cx="0" cy="4681538"/>
          </a:xfrm>
          <a:prstGeom prst="line">
            <a:avLst/>
          </a:prstGeom>
          <a:ln>
            <a:solidFill>
              <a:srgbClr val="F7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3B882E4-DDD9-4A95-A213-11E0022C1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5" y="2051050"/>
            <a:ext cx="7575550" cy="4681538"/>
          </a:xfrm>
        </p:spPr>
        <p:txBody>
          <a:bodyPr anchor="ctr"/>
          <a:lstStyle/>
          <a:p>
            <a:r>
              <a:rPr lang="ru-RU" dirty="0"/>
              <a:t>Фильм может стать основой для документального сериала, рассказывающего об истории отдельных купеческих фамилий.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0241C-D52E-4147-9E61-E01F69359D59}"/>
              </a:ext>
            </a:extLst>
          </p:cNvPr>
          <p:cNvSpPr txBox="1"/>
          <p:nvPr/>
        </p:nvSpPr>
        <p:spPr>
          <a:xfrm>
            <a:off x="724147" y="1332346"/>
            <a:ext cx="8076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масштабирование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B5E45C-53FB-461C-8D2A-DD310B9CA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2931" y="3901281"/>
            <a:ext cx="800100" cy="8001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D4418E-1A95-4834-B2C4-99E01A5DCDC5}"/>
              </a:ext>
            </a:extLst>
          </p:cNvPr>
          <p:cNvCxnSpPr/>
          <p:nvPr/>
        </p:nvCxnSpPr>
        <p:spPr>
          <a:xfrm>
            <a:off x="9289142" y="2051050"/>
            <a:ext cx="0" cy="4681538"/>
          </a:xfrm>
          <a:prstGeom prst="line">
            <a:avLst/>
          </a:prstGeom>
          <a:ln>
            <a:solidFill>
              <a:srgbClr val="F7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8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49789E5-B4A2-421E-9F5B-E5B17C8256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158" y="2051049"/>
            <a:ext cx="6237958" cy="4716463"/>
          </a:xfrm>
        </p:spPr>
        <p:txBody>
          <a:bodyPr anchor="ctr"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Фильм будет продвигаться в популярных социальных сетях, а так же на бесплатной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стриминговой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платформе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YouTube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982FC-20B0-4ECC-B618-1D726E30C05D}"/>
              </a:ext>
            </a:extLst>
          </p:cNvPr>
          <p:cNvSpPr txBox="1"/>
          <p:nvPr/>
        </p:nvSpPr>
        <p:spPr>
          <a:xfrm>
            <a:off x="724147" y="1332346"/>
            <a:ext cx="8076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продвижение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00093A-133E-4887-A5FF-6DF4578EB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756" y="7997032"/>
            <a:ext cx="865213" cy="736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5E6830-52A1-4C29-AFF6-EC66B19A0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401" r="10503" b="3280"/>
          <a:stretch/>
        </p:blipFill>
        <p:spPr>
          <a:xfrm>
            <a:off x="6746508" y="792163"/>
            <a:ext cx="6693267" cy="67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5CF180-02C5-489E-B236-926FB365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374" y="3863169"/>
            <a:ext cx="865213" cy="865213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82EB02D2-CB12-4C68-A191-0632A63EE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27" y="2051054"/>
            <a:ext cx="7686673" cy="4681534"/>
          </a:xfrm>
        </p:spPr>
        <p:txBody>
          <a:bodyPr anchor="ctr"/>
          <a:lstStyle/>
          <a:p>
            <a:r>
              <a:rPr lang="ru-RU" dirty="0"/>
              <a:t>Партнерами проекта могут стать известные бренды и компании.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E0F01-D668-4560-AAD0-3FDC34ACAF66}"/>
              </a:ext>
            </a:extLst>
          </p:cNvPr>
          <p:cNvSpPr txBox="1"/>
          <p:nvPr/>
        </p:nvSpPr>
        <p:spPr>
          <a:xfrm>
            <a:off x="724147" y="1332346"/>
            <a:ext cx="80769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all" spc="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партнеры проекта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3AE5E5A-DDF0-4DEA-8C64-5FAEDDD54410}"/>
              </a:ext>
            </a:extLst>
          </p:cNvPr>
          <p:cNvCxnSpPr/>
          <p:nvPr/>
        </p:nvCxnSpPr>
        <p:spPr>
          <a:xfrm>
            <a:off x="9289142" y="2051050"/>
            <a:ext cx="0" cy="4681538"/>
          </a:xfrm>
          <a:prstGeom prst="line">
            <a:avLst/>
          </a:prstGeom>
          <a:ln>
            <a:solidFill>
              <a:srgbClr val="F723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07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2995</TotalTime>
  <Words>486</Words>
  <Application>Microsoft Office PowerPoint</Application>
  <PresentationFormat>Произвольный</PresentationFormat>
  <Paragraphs>124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Губернатора Нижегородской области и ПАО Сбербанк</dc:title>
  <dc:creator>Sofi Iudina</dc:creator>
  <cp:lastModifiedBy>Артём Найпак</cp:lastModifiedBy>
  <cp:revision>255</cp:revision>
  <dcterms:created xsi:type="dcterms:W3CDTF">2019-05-20T21:10:14Z</dcterms:created>
  <dcterms:modified xsi:type="dcterms:W3CDTF">2021-04-21T15:46:00Z</dcterms:modified>
</cp:coreProperties>
</file>